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1" r:id="rId9"/>
  </p:sldIdLst>
  <p:sldSz cx="9144000" cy="5143500" type="screen16x9"/>
  <p:notesSz cx="6858000" cy="9144000"/>
  <p:embeddedFontLst>
    <p:embeddedFont>
      <p:font typeface="Source Serif Pro" panose="020B0604020202020204" charset="0"/>
      <p:regular r:id="rId11"/>
      <p:bold r:id="rId12"/>
      <p:italic r:id="rId13"/>
      <p:boldItalic r:id="rId14"/>
    </p:embeddedFont>
    <p:embeddedFont>
      <p:font typeface="Source Serif Pro SemiBold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02" autoAdjust="0"/>
  </p:normalViewPr>
  <p:slideViewPr>
    <p:cSldViewPr snapToGrid="0">
      <p:cViewPr varScale="1">
        <p:scale>
          <a:sx n="122" d="100"/>
          <a:sy n="122" d="100"/>
        </p:scale>
        <p:origin x="12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Jones" userId="66f09a2f-5b2a-4af2-81de-aba2eb236c61" providerId="ADAL" clId="{EECF7F3A-C2BE-43E4-ADB3-C78BEB27797D}"/>
    <pc:docChg chg="custSel modSld">
      <pc:chgData name="Sarah Jones" userId="66f09a2f-5b2a-4af2-81de-aba2eb236c61" providerId="ADAL" clId="{EECF7F3A-C2BE-43E4-ADB3-C78BEB27797D}" dt="2020-11-13T19:08:28.027" v="176" actId="478"/>
      <pc:docMkLst>
        <pc:docMk/>
      </pc:docMkLst>
      <pc:sldChg chg="delSp modSp mod">
        <pc:chgData name="Sarah Jones" userId="66f09a2f-5b2a-4af2-81de-aba2eb236c61" providerId="ADAL" clId="{EECF7F3A-C2BE-43E4-ADB3-C78BEB27797D}" dt="2020-11-13T19:08:28.027" v="176" actId="478"/>
        <pc:sldMkLst>
          <pc:docMk/>
          <pc:sldMk cId="0" sldId="256"/>
        </pc:sldMkLst>
        <pc:spChg chg="del mod">
          <ac:chgData name="Sarah Jones" userId="66f09a2f-5b2a-4af2-81de-aba2eb236c61" providerId="ADAL" clId="{EECF7F3A-C2BE-43E4-ADB3-C78BEB27797D}" dt="2020-11-13T19:08:28.027" v="176" actId="478"/>
          <ac:spMkLst>
            <pc:docMk/>
            <pc:sldMk cId="0" sldId="256"/>
            <ac:spMk id="55" creationId="{00000000-0000-0000-0000-000000000000}"/>
          </ac:spMkLst>
        </pc:spChg>
        <pc:picChg chg="del">
          <ac:chgData name="Sarah Jones" userId="66f09a2f-5b2a-4af2-81de-aba2eb236c61" providerId="ADAL" clId="{EECF7F3A-C2BE-43E4-ADB3-C78BEB27797D}" dt="2020-11-11T19:53:16.788" v="175" actId="478"/>
          <ac:picMkLst>
            <pc:docMk/>
            <pc:sldMk cId="0" sldId="256"/>
            <ac:picMk id="59" creationId="{00000000-0000-0000-0000-000000000000}"/>
          </ac:picMkLst>
        </pc:picChg>
        <pc:picChg chg="mod">
          <ac:chgData name="Sarah Jones" userId="66f09a2f-5b2a-4af2-81de-aba2eb236c61" providerId="ADAL" clId="{EECF7F3A-C2BE-43E4-ADB3-C78BEB27797D}" dt="2020-11-11T19:53:12.801" v="174" actId="1076"/>
          <ac:picMkLst>
            <pc:docMk/>
            <pc:sldMk cId="0" sldId="256"/>
            <ac:picMk id="65" creationId="{00000000-0000-0000-0000-000000000000}"/>
          </ac:picMkLst>
        </pc:picChg>
      </pc:sldChg>
      <pc:sldChg chg="modSp mod">
        <pc:chgData name="Sarah Jones" userId="66f09a2f-5b2a-4af2-81de-aba2eb236c61" providerId="ADAL" clId="{EECF7F3A-C2BE-43E4-ADB3-C78BEB27797D}" dt="2020-11-11T19:51:53.907" v="161" actId="6549"/>
        <pc:sldMkLst>
          <pc:docMk/>
          <pc:sldMk cId="0" sldId="259"/>
        </pc:sldMkLst>
        <pc:spChg chg="mod">
          <ac:chgData name="Sarah Jones" userId="66f09a2f-5b2a-4af2-81de-aba2eb236c61" providerId="ADAL" clId="{EECF7F3A-C2BE-43E4-ADB3-C78BEB27797D}" dt="2020-11-11T19:51:53.907" v="161" actId="6549"/>
          <ac:spMkLst>
            <pc:docMk/>
            <pc:sldMk cId="0" sldId="259"/>
            <ac:spMk id="10" creationId="{46944060-6A16-4797-85EE-6DCACDAA29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28b6d247f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28b6d247f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28b6d247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28b6d247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28b6d2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28b6d24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NOTES: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Seedlings</a:t>
            </a:r>
            <a:r>
              <a:rPr lang="en-US" dirty="0"/>
              <a:t> included: leafy greens like lettuce, spinach, and chard; cauliflower, brussels sprouts, and beets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Produce</a:t>
            </a:r>
            <a:r>
              <a:rPr lang="en-US" dirty="0"/>
              <a:t> included: kale, eggplants, squash, garlic, zucchini, tomatoes, pears, beets, and corn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Booklets</a:t>
            </a:r>
            <a:r>
              <a:rPr lang="en-US" dirty="0"/>
              <a:t> included: transplanting guide, advice on cost-effective garden beds, instructions for how to prepare butternut squash and beets, and a series of recipes including butternut squash mac and cheese and zucchini bread.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52 kits made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28b6d24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28b6d24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28b6d247f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28b6d247f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NOTES: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Seedlings</a:t>
            </a:r>
            <a:r>
              <a:rPr lang="en-US" dirty="0"/>
              <a:t> included: leafy greens like lettuce, spinach, and chard; cauliflower, brussels sprouts, and beets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Produce</a:t>
            </a:r>
            <a:r>
              <a:rPr lang="en-US" dirty="0"/>
              <a:t> included: kale, eggplants, squash, garlic, zucchini, tomatoes, pears, beets, and corn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Booklets</a:t>
            </a:r>
            <a:r>
              <a:rPr lang="en-US" dirty="0"/>
              <a:t> included: transplanting guide, advice on cost-effective garden beds, instructions for how to prepare butternut squash and beets, and a series of recipes including butternut squash mac and cheese and zucchini bread.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Volunteers even delivered 10 kits to a nearby elderly mobile home park in Newcastle (that’s where photo was taken from, in case anybody asks)</a:t>
            </a:r>
          </a:p>
        </p:txBody>
      </p:sp>
    </p:spTree>
    <p:extLst>
      <p:ext uri="{BB962C8B-B14F-4D97-AF65-F5344CB8AC3E}">
        <p14:creationId xmlns:p14="http://schemas.microsoft.com/office/powerpoint/2010/main" val="378914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62879"/>
          </a:srgb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584300"/>
            <a:ext cx="56991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Planting Hope</a:t>
            </a:r>
            <a:endParaRPr dirty="0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24420" r="23455" b="24425"/>
          <a:stretch/>
        </p:blipFill>
        <p:spPr>
          <a:xfrm>
            <a:off x="0" y="4109850"/>
            <a:ext cx="712894" cy="10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23510" r="22230" b="22444"/>
          <a:stretch/>
        </p:blipFill>
        <p:spPr>
          <a:xfrm>
            <a:off x="865300" y="4117174"/>
            <a:ext cx="712899" cy="101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l="24420" r="23455" b="24425"/>
          <a:stretch/>
        </p:blipFill>
        <p:spPr>
          <a:xfrm>
            <a:off x="1734588" y="4109850"/>
            <a:ext cx="712894" cy="10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l="24420" r="23455" b="24425"/>
          <a:stretch/>
        </p:blipFill>
        <p:spPr>
          <a:xfrm>
            <a:off x="3434525" y="4109850"/>
            <a:ext cx="712894" cy="10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l="23510" r="22230" b="22444"/>
          <a:stretch/>
        </p:blipFill>
        <p:spPr>
          <a:xfrm>
            <a:off x="4225612" y="4124499"/>
            <a:ext cx="712899" cy="101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l="24420" r="23455" b="24425"/>
          <a:stretch/>
        </p:blipFill>
        <p:spPr>
          <a:xfrm>
            <a:off x="5016675" y="4109850"/>
            <a:ext cx="712894" cy="103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3"/>
          <p:cNvCxnSpPr/>
          <p:nvPr/>
        </p:nvCxnSpPr>
        <p:spPr>
          <a:xfrm rot="10800000" flipH="1">
            <a:off x="510300" y="1692575"/>
            <a:ext cx="4678500" cy="2700"/>
          </a:xfrm>
          <a:prstGeom prst="straightConnector1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8457" y="1971686"/>
            <a:ext cx="2568962" cy="167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6">
            <a:alphaModFix/>
          </a:blip>
          <a:srcRect l="6488" t="-2020" r="44941" b="2020"/>
          <a:stretch/>
        </p:blipFill>
        <p:spPr>
          <a:xfrm>
            <a:off x="5807750" y="-113650"/>
            <a:ext cx="3331922" cy="52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62879"/>
          </a:srgb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575" y="152425"/>
            <a:ext cx="4894573" cy="23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6575" y="2647225"/>
            <a:ext cx="4894550" cy="23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48B13-3C0B-4565-BB5A-A46AAA5AB7C0}"/>
              </a:ext>
            </a:extLst>
          </p:cNvPr>
          <p:cNvSpPr txBox="1"/>
          <p:nvPr/>
        </p:nvSpPr>
        <p:spPr>
          <a:xfrm>
            <a:off x="91148" y="776879"/>
            <a:ext cx="3881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Source Serif Pro" panose="020B0604020202020204" charset="0"/>
                <a:ea typeface="Source Serif Pro" panose="020B0604020202020204" charset="0"/>
              </a:rPr>
              <a:t>Objectives:</a:t>
            </a:r>
            <a:r>
              <a:rPr lang="en-US" sz="2000" dirty="0">
                <a:latin typeface="Source Serif Pro" panose="020B0604020202020204" charset="0"/>
                <a:ea typeface="Source Serif Pro" panose="020B060402020202020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Source Serif Pro" panose="020B0604020202020204" charset="0"/>
                <a:ea typeface="Source Serif Pro" panose="020B0604020202020204" charset="0"/>
              </a:rPr>
              <a:t>Alleviate food insecurity resulting from the COVID-19 pandemic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Source Serif Pro" panose="020B0604020202020204" charset="0"/>
                <a:ea typeface="Source Serif Pro" panose="020B0604020202020204" charset="0"/>
              </a:rPr>
              <a:t>Provide opportunities for hands-on learning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Source Serif Pro" panose="020B0604020202020204" charset="0"/>
                <a:ea typeface="Source Serif Pro" panose="020B0604020202020204" charset="0"/>
              </a:rPr>
              <a:t>Empower community members with the tools for successful planting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83700" y="86753"/>
            <a:ext cx="8976600" cy="1096800"/>
          </a:xfrm>
          <a:prstGeom prst="rect">
            <a:avLst/>
          </a:prstGeom>
          <a:solidFill>
            <a:srgbClr val="FF9900">
              <a:alpha val="628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cxnSp>
        <p:nvCxnSpPr>
          <p:cNvPr id="82" name="Google Shape;82;p15"/>
          <p:cNvCxnSpPr>
            <a:cxnSpLocks/>
            <a:endCxn id="83" idx="7"/>
          </p:cNvCxnSpPr>
          <p:nvPr/>
        </p:nvCxnSpPr>
        <p:spPr>
          <a:xfrm flipH="1">
            <a:off x="1928928" y="1206757"/>
            <a:ext cx="2645400" cy="774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5"/>
          <p:cNvCxnSpPr>
            <a:cxnSpLocks/>
            <a:stCxn id="80" idx="2"/>
          </p:cNvCxnSpPr>
          <p:nvPr/>
        </p:nvCxnSpPr>
        <p:spPr>
          <a:xfrm flipH="1">
            <a:off x="3657599" y="1183553"/>
            <a:ext cx="914401" cy="14752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15"/>
          <p:cNvCxnSpPr>
            <a:cxnSpLocks/>
            <a:stCxn id="80" idx="2"/>
          </p:cNvCxnSpPr>
          <p:nvPr/>
        </p:nvCxnSpPr>
        <p:spPr>
          <a:xfrm>
            <a:off x="4572000" y="1183553"/>
            <a:ext cx="1053300" cy="1626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5"/>
          <p:cNvCxnSpPr>
            <a:cxnSpLocks/>
            <a:stCxn id="80" idx="2"/>
          </p:cNvCxnSpPr>
          <p:nvPr/>
        </p:nvCxnSpPr>
        <p:spPr>
          <a:xfrm>
            <a:off x="4572000" y="1183553"/>
            <a:ext cx="2503500" cy="756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5"/>
          <p:cNvSpPr txBox="1"/>
          <p:nvPr/>
        </p:nvSpPr>
        <p:spPr>
          <a:xfrm>
            <a:off x="366450" y="3564925"/>
            <a:ext cx="1825200" cy="72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150 Vegetable Seedlings</a:t>
            </a:r>
            <a:endParaRPr sz="1500" dirty="0">
              <a:solidFill>
                <a:schemeClr val="dk1"/>
              </a:solidFill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5"/>
          <p:cNvSpPr txBox="1"/>
          <p:nvPr/>
        </p:nvSpPr>
        <p:spPr>
          <a:xfrm>
            <a:off x="1760826" y="4518621"/>
            <a:ext cx="23904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Small Starter Pot with Soil</a:t>
            </a:r>
            <a:endParaRPr sz="1500" dirty="0">
              <a:solidFill>
                <a:schemeClr val="dk1"/>
              </a:solidFill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5"/>
          <p:cNvSpPr txBox="1"/>
          <p:nvPr/>
        </p:nvSpPr>
        <p:spPr>
          <a:xfrm>
            <a:off x="7028550" y="3641125"/>
            <a:ext cx="18252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Nearly 300 lbs of produce</a:t>
            </a:r>
            <a:endParaRPr sz="1500" dirty="0">
              <a:solidFill>
                <a:schemeClr val="dk1"/>
              </a:solidFill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4581299" y="4632925"/>
            <a:ext cx="3041081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Planting Guide &amp; Recipe Booklet</a:t>
            </a:r>
            <a:endParaRPr sz="1500" dirty="0">
              <a:solidFill>
                <a:schemeClr val="dk1"/>
              </a:solidFill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11" y="1696233"/>
            <a:ext cx="1838100" cy="1944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175" y="2682025"/>
            <a:ext cx="1838100" cy="1950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5">
            <a:alphaModFix/>
          </a:blip>
          <a:srcRect l="37153" t="5955" r="16543" b="15055"/>
          <a:stretch/>
        </p:blipFill>
        <p:spPr>
          <a:xfrm>
            <a:off x="7084788" y="1693225"/>
            <a:ext cx="1712700" cy="1950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6026" y="2833663"/>
            <a:ext cx="1825200" cy="1856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074E16D-80B5-49A6-A4F8-C6CD530871B8}"/>
              </a:ext>
            </a:extLst>
          </p:cNvPr>
          <p:cNvSpPr txBox="1"/>
          <p:nvPr/>
        </p:nvSpPr>
        <p:spPr>
          <a:xfrm>
            <a:off x="2233695" y="272164"/>
            <a:ext cx="4575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ource Serif Pro" panose="020B0604020202020204" charset="0"/>
                <a:ea typeface="Source Serif Pro" panose="020B0604020202020204" charset="0"/>
              </a:rPr>
              <a:t>Staff and Volunteers assembled Planting Hope Kits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62879"/>
          </a:srgb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l="4539" r="20916"/>
          <a:stretch/>
        </p:blipFill>
        <p:spPr>
          <a:xfrm>
            <a:off x="0" y="7746"/>
            <a:ext cx="51124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531B37-B0CF-43C8-895C-F4E04EAD0E6D}"/>
              </a:ext>
            </a:extLst>
          </p:cNvPr>
          <p:cNvSpPr txBox="1"/>
          <p:nvPr/>
        </p:nvSpPr>
        <p:spPr>
          <a:xfrm>
            <a:off x="5337626" y="63634"/>
            <a:ext cx="19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Source Serif Pro" panose="020B0604020202020204" charset="0"/>
                <a:ea typeface="Source Serif Pro" panose="020B0604020202020204" charset="0"/>
              </a:rPr>
              <a:t>Outcomes</a:t>
            </a:r>
            <a:r>
              <a:rPr lang="en-US" sz="2000" u="sng" dirty="0">
                <a:latin typeface="Source Serif Pro" panose="020B0604020202020204" charset="0"/>
                <a:ea typeface="Source Serif Pro" panose="020B060402020202020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44060-6A16-4797-85EE-6DCACDAA295E}"/>
              </a:ext>
            </a:extLst>
          </p:cNvPr>
          <p:cNvSpPr txBox="1"/>
          <p:nvPr/>
        </p:nvSpPr>
        <p:spPr>
          <a:xfrm>
            <a:off x="5323669" y="596685"/>
            <a:ext cx="3750590" cy="4013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Source Serif Pro" panose="020B0604020202020204" charset="0"/>
                <a:ea typeface="Source Serif Pro" panose="020B0604020202020204" charset="0"/>
                <a:cs typeface="Times New Roman"/>
                <a:sym typeface="Times New Roman"/>
              </a:rPr>
              <a:t>Hosted Planting Hope curbside pickup event</a:t>
            </a:r>
          </a:p>
          <a:p>
            <a:pPr marL="38100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Source Serif Pro" panose="020B0604020202020204" charset="0"/>
                <a:ea typeface="Source Serif Pro" panose="020B0604020202020204" charset="0"/>
                <a:cs typeface="Times New Roman"/>
                <a:sym typeface="Times New Roman"/>
              </a:rPr>
              <a:t>Dozens of Planting Hope Kits donated</a:t>
            </a:r>
          </a:p>
          <a:p>
            <a:pPr marL="38100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Source Serif Pro" panose="020B0604020202020204" charset="0"/>
                <a:ea typeface="Source Serif Pro" panose="020B0604020202020204" charset="0"/>
                <a:cs typeface="Times New Roman"/>
                <a:sym typeface="Times New Roman"/>
              </a:rPr>
              <a:t>Leftover produce was donated to the Auburn Interfaith Food Closet</a:t>
            </a:r>
          </a:p>
          <a:p>
            <a:pPr marL="38100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Source Serif Pro" panose="020B0604020202020204" charset="0"/>
                <a:ea typeface="Source Serif Pro" panose="020B0604020202020204" charset="0"/>
                <a:cs typeface="Times New Roman"/>
                <a:sym typeface="Times New Roman"/>
              </a:rPr>
              <a:t>Remaining seedlings were donated to Foresthill High School for use in their environmental education community garden</a:t>
            </a:r>
          </a:p>
          <a:p>
            <a:pPr marL="38100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latin typeface="Source Serif Pro" panose="020B0604020202020204" charset="0"/>
                <a:ea typeface="Source Serif Pro" panose="020B0604020202020204" charset="0"/>
                <a:cs typeface="Times New Roman"/>
                <a:sym typeface="Times New Roman"/>
              </a:rPr>
              <a:t>News releases published with Gold Country Media, Newsbreak, NRCS state e-newsletter, and NACD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62879"/>
          </a:srgb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15378"/>
            <a:ext cx="56991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Thank you!</a:t>
            </a:r>
            <a:endParaRPr dirty="0">
              <a:solidFill>
                <a:srgbClr val="00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24420" r="23455" b="24425"/>
          <a:stretch/>
        </p:blipFill>
        <p:spPr>
          <a:xfrm>
            <a:off x="0" y="3695636"/>
            <a:ext cx="712894" cy="10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23510" r="22230" b="22444"/>
          <a:stretch/>
        </p:blipFill>
        <p:spPr>
          <a:xfrm>
            <a:off x="865300" y="3702960"/>
            <a:ext cx="712899" cy="101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l="23510" r="22230" b="22444"/>
          <a:stretch/>
        </p:blipFill>
        <p:spPr>
          <a:xfrm>
            <a:off x="2599875" y="3710285"/>
            <a:ext cx="712899" cy="101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l="24420" r="23455" b="24425"/>
          <a:stretch/>
        </p:blipFill>
        <p:spPr>
          <a:xfrm>
            <a:off x="1734588" y="3695636"/>
            <a:ext cx="712894" cy="10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l="24420" r="23455" b="24425"/>
          <a:stretch/>
        </p:blipFill>
        <p:spPr>
          <a:xfrm>
            <a:off x="3434525" y="3695636"/>
            <a:ext cx="712894" cy="10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l="23510" r="22230" b="22444"/>
          <a:stretch/>
        </p:blipFill>
        <p:spPr>
          <a:xfrm>
            <a:off x="4225612" y="3710285"/>
            <a:ext cx="712899" cy="101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l="24420" r="23455" b="24425"/>
          <a:stretch/>
        </p:blipFill>
        <p:spPr>
          <a:xfrm>
            <a:off x="5016675" y="3703450"/>
            <a:ext cx="712894" cy="103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3"/>
          <p:cNvCxnSpPr/>
          <p:nvPr/>
        </p:nvCxnSpPr>
        <p:spPr>
          <a:xfrm rot="10800000" flipH="1">
            <a:off x="510300" y="1043897"/>
            <a:ext cx="4678500" cy="2700"/>
          </a:xfrm>
          <a:prstGeom prst="straightConnector1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" name="Google Shape;66;p13"/>
          <p:cNvPicPr preferRelativeResize="0"/>
          <p:nvPr/>
        </p:nvPicPr>
        <p:blipFill rotWithShape="1">
          <a:blip r:embed="rId5">
            <a:alphaModFix/>
          </a:blip>
          <a:srcRect l="6488" t="-2020" r="44941" b="2020"/>
          <a:stretch/>
        </p:blipFill>
        <p:spPr>
          <a:xfrm>
            <a:off x="5807750" y="-113650"/>
            <a:ext cx="3331922" cy="52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BF31CE-0267-488F-B9A8-048EC08EC187}"/>
              </a:ext>
            </a:extLst>
          </p:cNvPr>
          <p:cNvSpPr txBox="1"/>
          <p:nvPr/>
        </p:nvSpPr>
        <p:spPr>
          <a:xfrm>
            <a:off x="166459" y="1143348"/>
            <a:ext cx="56647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erif Pro" panose="020B0604020202020204" charset="0"/>
                <a:ea typeface="Source Serif Pro" panose="020B0604020202020204" charset="0"/>
              </a:rPr>
              <a:t>Thank you to our local farms and nursery: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ource Serif Pro" panose="020B0604020202020204" charset="0"/>
                <a:ea typeface="Source Serif Pro" panose="020B0604020202020204" charset="0"/>
              </a:rPr>
              <a:t>The Flower Farm, Loomis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ource Serif Pro" panose="020B0604020202020204" charset="0"/>
                <a:ea typeface="Source Serif Pro" panose="020B0604020202020204" charset="0"/>
              </a:rPr>
              <a:t>Belly Rub Farms, Loomis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ource Serif Pro" panose="020B0604020202020204" charset="0"/>
                <a:ea typeface="Source Serif Pro" panose="020B0604020202020204" charset="0"/>
              </a:rPr>
              <a:t>Laughing Duck Farms, Newcastle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ource Serif Pro" panose="020B0604020202020204" charset="0"/>
                <a:ea typeface="Source Serif Pro" panose="020B0604020202020204" charset="0"/>
              </a:rPr>
              <a:t>Salle Orchards, Wheatland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ource Serif Pro" panose="020B0604020202020204" charset="0"/>
                <a:ea typeface="Source Serif Pro" panose="020B0604020202020204" charset="0"/>
              </a:rPr>
              <a:t>Eisley’s Nursery, Auburn</a:t>
            </a:r>
          </a:p>
          <a:p>
            <a:endParaRPr lang="en-US" dirty="0">
              <a:latin typeface="Source Serif Pro" panose="020B0604020202020204" charset="0"/>
              <a:ea typeface="Source Serif Pro" panose="020B0604020202020204" charset="0"/>
            </a:endParaRPr>
          </a:p>
          <a:p>
            <a:r>
              <a:rPr lang="en-US" dirty="0">
                <a:latin typeface="Source Serif Pro" panose="020B0604020202020204" charset="0"/>
                <a:ea typeface="Source Serif Pro" panose="020B0604020202020204" charset="0"/>
              </a:rPr>
              <a:t>Thank you to the Placer RCD staff and volunteers that helped make the event a success.</a:t>
            </a:r>
          </a:p>
          <a:p>
            <a:endParaRPr lang="en-US" dirty="0">
              <a:latin typeface="Source Serif Pro" panose="020B0604020202020204" charset="0"/>
              <a:ea typeface="Source Serif Pro" panose="020B0604020202020204" charset="0"/>
            </a:endParaRPr>
          </a:p>
          <a:p>
            <a:r>
              <a:rPr lang="en-US" dirty="0">
                <a:latin typeface="Source Serif Pro" panose="020B0604020202020204" charset="0"/>
                <a:ea typeface="Source Serif Pro" panose="020B0604020202020204" charset="0"/>
              </a:rPr>
              <a:t>Special thanks to CARCD for providing the grant funds.</a:t>
            </a:r>
          </a:p>
        </p:txBody>
      </p:sp>
    </p:spTree>
    <p:extLst>
      <p:ext uri="{BB962C8B-B14F-4D97-AF65-F5344CB8AC3E}">
        <p14:creationId xmlns:p14="http://schemas.microsoft.com/office/powerpoint/2010/main" val="25572678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434BDA7858543AAD24A4B3B315AB0" ma:contentTypeVersion="13" ma:contentTypeDescription="Create a new document." ma:contentTypeScope="" ma:versionID="682617a3edd08d7d053e000109411b0f">
  <xsd:schema xmlns:xsd="http://www.w3.org/2001/XMLSchema" xmlns:xs="http://www.w3.org/2001/XMLSchema" xmlns:p="http://schemas.microsoft.com/office/2006/metadata/properties" xmlns:ns2="41240083-fded-4f39-bcb0-89eb9344a134" xmlns:ns3="25dbae4b-8b84-441f-8db9-50f3237c5f6e" targetNamespace="http://schemas.microsoft.com/office/2006/metadata/properties" ma:root="true" ma:fieldsID="d8cd3b4d8c2f98e23ab39827dbc3022c" ns2:_="" ns3:_="">
    <xsd:import namespace="41240083-fded-4f39-bcb0-89eb9344a134"/>
    <xsd:import namespace="25dbae4b-8b84-441f-8db9-50f3237c5f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40083-fded-4f39-bcb0-89eb9344a1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bae4b-8b84-441f-8db9-50f3237c5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EE732-A3C7-42ED-9F96-A6404E3280D8}"/>
</file>

<file path=customXml/itemProps2.xml><?xml version="1.0" encoding="utf-8"?>
<ds:datastoreItem xmlns:ds="http://schemas.openxmlformats.org/officeDocument/2006/customXml" ds:itemID="{FCAB8922-E6D0-473F-B58A-C5ABE5C3E0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A7618CC-B807-4553-926E-940EF258E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364</Words>
  <Application>Microsoft Office PowerPoint</Application>
  <PresentationFormat>On-screen Show (16:9)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Source Serif Pro SemiBold</vt:lpstr>
      <vt:lpstr>Source Serif Pro</vt:lpstr>
      <vt:lpstr>Arial</vt:lpstr>
      <vt:lpstr>Simple Light</vt:lpstr>
      <vt:lpstr>Planting Hope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Planting Hope</dc:title>
  <dc:creator>Cordi Craig</dc:creator>
  <cp:lastModifiedBy>Sarah Jones</cp:lastModifiedBy>
  <cp:revision>3</cp:revision>
  <dcterms:modified xsi:type="dcterms:W3CDTF">2020-11-13T19:09:01Z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0x010100B9C434BDA7858543AAD24A4B3B315AB0</vt:lpwstr>
  </property>
</Properties>
</file>